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772400" cy="10058400"/>
  <p:notesSz cx="6858000" cy="9144000"/>
  <p:embeddedFontLst>
    <p:embeddedFont>
      <p:font typeface="Arial Bold" panose="020B0704020202020204" pitchFamily="34" charset="0"/>
      <p:regular r:id="rId3"/>
      <p:bold r:id="rId4"/>
    </p:embeddedFont>
    <p:embeddedFont>
      <p:font typeface="Arial MT Pro" panose="020B0502020202020204" pitchFamily="34" charset="77"/>
      <p:regular r:id="rId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34" autoAdjust="0"/>
    <p:restoredTop sz="94613" autoAdjust="0"/>
  </p:normalViewPr>
  <p:slideViewPr>
    <p:cSldViewPr>
      <p:cViewPr varScale="1">
        <p:scale>
          <a:sx n="81" d="100"/>
          <a:sy n="81" d="100"/>
        </p:scale>
        <p:origin x="185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font" Target="fonts/font3.fntdata"/><Relationship Id="rId4" Type="http://schemas.openxmlformats.org/officeDocument/2006/relationships/font" Target="fonts/font2.fntdata"/><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4872376" y="5348869"/>
            <a:ext cx="2349627" cy="3573443"/>
            <a:chOff x="0" y="0"/>
            <a:chExt cx="3132836" cy="4764591"/>
          </a:xfrm>
        </p:grpSpPr>
        <p:sp>
          <p:nvSpPr>
            <p:cNvPr id="3" name="Freeform 3"/>
            <p:cNvSpPr/>
            <p:nvPr/>
          </p:nvSpPr>
          <p:spPr>
            <a:xfrm>
              <a:off x="0" y="0"/>
              <a:ext cx="3132836" cy="4764542"/>
            </a:xfrm>
            <a:custGeom>
              <a:avLst/>
              <a:gdLst/>
              <a:ahLst/>
              <a:cxnLst/>
              <a:rect l="l" t="t" r="r" b="b"/>
              <a:pathLst>
                <a:path w="3132836" h="4764542">
                  <a:moveTo>
                    <a:pt x="0" y="0"/>
                  </a:moveTo>
                  <a:lnTo>
                    <a:pt x="3132836" y="0"/>
                  </a:lnTo>
                  <a:lnTo>
                    <a:pt x="3132836" y="4764542"/>
                  </a:lnTo>
                  <a:lnTo>
                    <a:pt x="0" y="4764542"/>
                  </a:lnTo>
                  <a:lnTo>
                    <a:pt x="0" y="0"/>
                  </a:lnTo>
                  <a:close/>
                </a:path>
              </a:pathLst>
            </a:custGeom>
            <a:blipFill>
              <a:blip r:embed="rId3"/>
              <a:stretch>
                <a:fillRect l="-13644" r="-13644" b="-1"/>
              </a:stretch>
            </a:blipFill>
          </p:spPr>
          <p:txBody>
            <a:bodyPr/>
            <a:lstStyle/>
            <a:p>
              <a:endParaRPr lang="en-US"/>
            </a:p>
          </p:txBody>
        </p:sp>
      </p:grpSp>
      <p:sp>
        <p:nvSpPr>
          <p:cNvPr id="4" name="Freeform 4"/>
          <p:cNvSpPr/>
          <p:nvPr/>
        </p:nvSpPr>
        <p:spPr>
          <a:xfrm>
            <a:off x="550397" y="507712"/>
            <a:ext cx="1582797" cy="552253"/>
          </a:xfrm>
          <a:custGeom>
            <a:avLst/>
            <a:gdLst/>
            <a:ahLst/>
            <a:cxnLst/>
            <a:rect l="l" t="t" r="r" b="b"/>
            <a:pathLst>
              <a:path w="1582797" h="552253">
                <a:moveTo>
                  <a:pt x="0" y="0"/>
                </a:moveTo>
                <a:lnTo>
                  <a:pt x="1582797" y="0"/>
                </a:lnTo>
                <a:lnTo>
                  <a:pt x="1582797" y="552253"/>
                </a:lnTo>
                <a:lnTo>
                  <a:pt x="0" y="552253"/>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550397" y="5348869"/>
            <a:ext cx="3549382" cy="3820998"/>
          </a:xfrm>
          <a:prstGeom prst="rect">
            <a:avLst/>
          </a:prstGeom>
        </p:spPr>
        <p:txBody>
          <a:bodyPr lIns="0" tIns="0" rIns="0" bIns="0" rtlCol="0" anchor="t">
            <a:spAutoFit/>
          </a:bodyPr>
          <a:lstStyle/>
          <a:p>
            <a:pPr algn="l">
              <a:lnSpc>
                <a:spcPts val="1533"/>
              </a:lnSpc>
            </a:pPr>
            <a:r>
              <a:rPr lang="en-US" sz="1100">
                <a:solidFill>
                  <a:srgbClr val="000000"/>
                </a:solidFill>
                <a:latin typeface="Arial"/>
                <a:ea typeface="Arial"/>
                <a:cs typeface="Arial"/>
                <a:sym typeface="Arial"/>
              </a:rPr>
              <a:t>This feature of our unique proprietary model of pharmaceutical care is our secret to mutual success for our company, and more importantly, for our hospice partners. </a:t>
            </a:r>
          </a:p>
          <a:p>
            <a:pPr algn="l">
              <a:lnSpc>
                <a:spcPts val="1533"/>
              </a:lnSpc>
            </a:pPr>
            <a:endParaRPr lang="en-US" sz="1100">
              <a:solidFill>
                <a:srgbClr val="000000"/>
              </a:solidFill>
              <a:latin typeface="Arial"/>
              <a:ea typeface="Arial"/>
              <a:cs typeface="Arial"/>
              <a:sym typeface="Arial"/>
            </a:endParaRPr>
          </a:p>
          <a:p>
            <a:pPr algn="l">
              <a:lnSpc>
                <a:spcPts val="1533"/>
              </a:lnSpc>
            </a:pPr>
            <a:r>
              <a:rPr lang="en-US" sz="1100">
                <a:solidFill>
                  <a:srgbClr val="000000"/>
                </a:solidFill>
                <a:latin typeface="Arial"/>
                <a:ea typeface="Arial"/>
                <a:cs typeface="Arial"/>
                <a:sym typeface="Arial"/>
              </a:rPr>
              <a:t>The quarterly Medication Cents™ report contains an analysis of specific hospice utilization and cost data focused on top areas for clinical and fiscal improvement. The report analyzes overall utilization as well as utilization by therapeutic category. Included in each therapeutic category is a data set containing a combination of medication utilization from hospice peers for comparative purposes. </a:t>
            </a:r>
          </a:p>
          <a:p>
            <a:pPr algn="l">
              <a:lnSpc>
                <a:spcPts val="1533"/>
              </a:lnSpc>
            </a:pPr>
            <a:endParaRPr lang="en-US" sz="1100">
              <a:solidFill>
                <a:srgbClr val="000000"/>
              </a:solidFill>
              <a:latin typeface="Arial"/>
              <a:ea typeface="Arial"/>
              <a:cs typeface="Arial"/>
              <a:sym typeface="Arial"/>
            </a:endParaRPr>
          </a:p>
          <a:p>
            <a:pPr algn="l">
              <a:lnSpc>
                <a:spcPts val="1533"/>
              </a:lnSpc>
            </a:pPr>
            <a:r>
              <a:rPr lang="en-US" sz="1100" spc="18">
                <a:solidFill>
                  <a:srgbClr val="000000"/>
                </a:solidFill>
                <a:latin typeface="Arial"/>
                <a:ea typeface="Arial"/>
                <a:cs typeface="Arial"/>
                <a:sym typeface="Arial"/>
              </a:rPr>
              <a:t>We collaborate with clients to help them reach their quality goals through exemplary customer service and medication cost optimization. All patient Rx’s are integrated into our proprietary processing system, which collects every detail of every prescription processed. </a:t>
            </a:r>
          </a:p>
        </p:txBody>
      </p:sp>
      <p:sp>
        <p:nvSpPr>
          <p:cNvPr id="6" name="TextBox 6"/>
          <p:cNvSpPr txBox="1"/>
          <p:nvPr/>
        </p:nvSpPr>
        <p:spPr>
          <a:xfrm>
            <a:off x="550397" y="3735790"/>
            <a:ext cx="6627385" cy="773417"/>
          </a:xfrm>
          <a:prstGeom prst="rect">
            <a:avLst/>
          </a:prstGeom>
        </p:spPr>
        <p:txBody>
          <a:bodyPr lIns="0" tIns="0" rIns="0" bIns="0" rtlCol="0" anchor="t">
            <a:spAutoFit/>
          </a:bodyPr>
          <a:lstStyle/>
          <a:p>
            <a:pPr algn="l">
              <a:lnSpc>
                <a:spcPts val="1530"/>
              </a:lnSpc>
            </a:pPr>
            <a:r>
              <a:rPr lang="en-US" sz="1100">
                <a:solidFill>
                  <a:srgbClr val="000000"/>
                </a:solidFill>
                <a:latin typeface="Arial"/>
                <a:ea typeface="Arial"/>
                <a:cs typeface="Arial"/>
                <a:sym typeface="Arial"/>
              </a:rPr>
              <a:t>We offer a wide variety of business-centric reports to give you ultimate control of your medication utilization and drug spend. All standard reports are provided on a monthly or bi-monthly basis and clients can use our e.Reports system to run ad-hoc reports at their convenience. As examples, categories of reports include Standard Financial Reports Package, Standard Monthly Utilization Reports Package, and QAPI reports. </a:t>
            </a:r>
          </a:p>
        </p:txBody>
      </p:sp>
      <p:sp>
        <p:nvSpPr>
          <p:cNvPr id="7" name="TextBox 7"/>
          <p:cNvSpPr txBox="1"/>
          <p:nvPr/>
        </p:nvSpPr>
        <p:spPr>
          <a:xfrm>
            <a:off x="550397" y="4670054"/>
            <a:ext cx="3888175" cy="507365"/>
          </a:xfrm>
          <a:prstGeom prst="rect">
            <a:avLst/>
          </a:prstGeom>
        </p:spPr>
        <p:txBody>
          <a:bodyPr lIns="0" tIns="0" rIns="0" bIns="0" rtlCol="0" anchor="t">
            <a:spAutoFit/>
          </a:bodyPr>
          <a:lstStyle/>
          <a:p>
            <a:pPr algn="l">
              <a:lnSpc>
                <a:spcPts val="1960"/>
              </a:lnSpc>
            </a:pPr>
            <a:r>
              <a:rPr lang="en-US" sz="1400" b="1">
                <a:solidFill>
                  <a:srgbClr val="005696"/>
                </a:solidFill>
                <a:latin typeface="Arial Bold"/>
                <a:ea typeface="Arial Bold"/>
                <a:cs typeface="Arial Bold"/>
                <a:sym typeface="Arial Bold"/>
              </a:rPr>
              <a:t>Cost containment for our hospice clients occurs daily, by patient, by medication order.</a:t>
            </a:r>
          </a:p>
        </p:txBody>
      </p:sp>
      <p:grpSp>
        <p:nvGrpSpPr>
          <p:cNvPr id="8" name="Group 8"/>
          <p:cNvGrpSpPr/>
          <p:nvPr/>
        </p:nvGrpSpPr>
        <p:grpSpPr>
          <a:xfrm>
            <a:off x="550397" y="1327760"/>
            <a:ext cx="6671605" cy="2184092"/>
            <a:chOff x="0" y="0"/>
            <a:chExt cx="8895474" cy="2912123"/>
          </a:xfrm>
        </p:grpSpPr>
        <p:grpSp>
          <p:nvGrpSpPr>
            <p:cNvPr id="9" name="Group 9"/>
            <p:cNvGrpSpPr/>
            <p:nvPr/>
          </p:nvGrpSpPr>
          <p:grpSpPr>
            <a:xfrm>
              <a:off x="0" y="0"/>
              <a:ext cx="8895474" cy="2912123"/>
              <a:chOff x="0" y="0"/>
              <a:chExt cx="11934037" cy="3906861"/>
            </a:xfrm>
          </p:grpSpPr>
          <p:sp>
            <p:nvSpPr>
              <p:cNvPr id="10" name="Freeform 10"/>
              <p:cNvSpPr/>
              <p:nvPr/>
            </p:nvSpPr>
            <p:spPr>
              <a:xfrm>
                <a:off x="0" y="0"/>
                <a:ext cx="11934037" cy="3906861"/>
              </a:xfrm>
              <a:custGeom>
                <a:avLst/>
                <a:gdLst/>
                <a:ahLst/>
                <a:cxnLst/>
                <a:rect l="l" t="t" r="r" b="b"/>
                <a:pathLst>
                  <a:path w="11934037" h="3906861">
                    <a:moveTo>
                      <a:pt x="0" y="0"/>
                    </a:moveTo>
                    <a:lnTo>
                      <a:pt x="11934037" y="0"/>
                    </a:lnTo>
                    <a:lnTo>
                      <a:pt x="11934037" y="3906861"/>
                    </a:lnTo>
                    <a:lnTo>
                      <a:pt x="0" y="3906861"/>
                    </a:lnTo>
                    <a:lnTo>
                      <a:pt x="0" y="0"/>
                    </a:lnTo>
                    <a:close/>
                  </a:path>
                </a:pathLst>
              </a:custGeom>
              <a:blipFill>
                <a:blip r:embed="rId5"/>
                <a:stretch>
                  <a:fillRect l="-132" t="-60041" r="-132"/>
                </a:stretch>
              </a:blipFill>
            </p:spPr>
            <p:txBody>
              <a:bodyPr/>
              <a:lstStyle/>
              <a:p>
                <a:endParaRPr lang="en-US"/>
              </a:p>
            </p:txBody>
          </p:sp>
        </p:grpSp>
        <p:grpSp>
          <p:nvGrpSpPr>
            <p:cNvPr id="11" name="Group 11"/>
            <p:cNvGrpSpPr/>
            <p:nvPr/>
          </p:nvGrpSpPr>
          <p:grpSpPr>
            <a:xfrm>
              <a:off x="0" y="0"/>
              <a:ext cx="8895474" cy="2912123"/>
              <a:chOff x="0" y="0"/>
              <a:chExt cx="3673560" cy="1202618"/>
            </a:xfrm>
          </p:grpSpPr>
          <p:sp>
            <p:nvSpPr>
              <p:cNvPr id="12" name="Freeform 12"/>
              <p:cNvSpPr/>
              <p:nvPr/>
            </p:nvSpPr>
            <p:spPr>
              <a:xfrm>
                <a:off x="0" y="0"/>
                <a:ext cx="3673560" cy="1202618"/>
              </a:xfrm>
              <a:custGeom>
                <a:avLst/>
                <a:gdLst/>
                <a:ahLst/>
                <a:cxnLst/>
                <a:rect l="l" t="t" r="r" b="b"/>
                <a:pathLst>
                  <a:path w="3673560" h="1202618">
                    <a:moveTo>
                      <a:pt x="0" y="0"/>
                    </a:moveTo>
                    <a:lnTo>
                      <a:pt x="3673560" y="0"/>
                    </a:lnTo>
                    <a:lnTo>
                      <a:pt x="3673560" y="1202618"/>
                    </a:lnTo>
                    <a:lnTo>
                      <a:pt x="0" y="1202618"/>
                    </a:lnTo>
                    <a:close/>
                  </a:path>
                </a:pathLst>
              </a:custGeom>
              <a:gradFill rotWithShape="1">
                <a:gsLst>
                  <a:gs pos="0">
                    <a:srgbClr val="005696">
                      <a:alpha val="100000"/>
                    </a:srgbClr>
                  </a:gs>
                  <a:gs pos="50000">
                    <a:srgbClr val="005695">
                      <a:alpha val="72500"/>
                    </a:srgbClr>
                  </a:gs>
                  <a:gs pos="100000">
                    <a:srgbClr val="ED5B1A">
                      <a:alpha val="0"/>
                    </a:srgbClr>
                  </a:gs>
                </a:gsLst>
                <a:lin ang="0"/>
              </a:gradFill>
            </p:spPr>
            <p:txBody>
              <a:bodyPr/>
              <a:lstStyle/>
              <a:p>
                <a:endParaRPr lang="en-US"/>
              </a:p>
            </p:txBody>
          </p:sp>
          <p:sp>
            <p:nvSpPr>
              <p:cNvPr id="13" name="TextBox 13"/>
              <p:cNvSpPr txBox="1"/>
              <p:nvPr/>
            </p:nvSpPr>
            <p:spPr>
              <a:xfrm>
                <a:off x="0" y="-28575"/>
                <a:ext cx="3673560" cy="1231193"/>
              </a:xfrm>
              <a:prstGeom prst="rect">
                <a:avLst/>
              </a:prstGeom>
            </p:spPr>
            <p:txBody>
              <a:bodyPr lIns="47790" tIns="47790" rIns="47790" bIns="47790" rtlCol="0" anchor="ctr"/>
              <a:lstStyle/>
              <a:p>
                <a:pPr algn="ctr">
                  <a:lnSpc>
                    <a:spcPts val="1712"/>
                  </a:lnSpc>
                </a:pPr>
                <a:endParaRPr/>
              </a:p>
            </p:txBody>
          </p:sp>
        </p:grpSp>
        <p:sp>
          <p:nvSpPr>
            <p:cNvPr id="14" name="TextBox 14"/>
            <p:cNvSpPr txBox="1"/>
            <p:nvPr/>
          </p:nvSpPr>
          <p:spPr>
            <a:xfrm>
              <a:off x="512268" y="373072"/>
              <a:ext cx="5204907" cy="1375624"/>
            </a:xfrm>
            <a:prstGeom prst="rect">
              <a:avLst/>
            </a:prstGeom>
          </p:spPr>
          <p:txBody>
            <a:bodyPr lIns="0" tIns="0" rIns="0" bIns="0" rtlCol="0" anchor="t">
              <a:spAutoFit/>
            </a:bodyPr>
            <a:lstStyle/>
            <a:p>
              <a:pPr algn="l">
                <a:lnSpc>
                  <a:spcPts val="3996"/>
                </a:lnSpc>
              </a:pPr>
              <a:r>
                <a:rPr lang="en-US" sz="3475" b="1">
                  <a:solidFill>
                    <a:srgbClr val="FFFFFF"/>
                  </a:solidFill>
                  <a:latin typeface="Arial Bold"/>
                  <a:ea typeface="Arial Bold"/>
                  <a:cs typeface="Arial Bold"/>
                  <a:sym typeface="Arial Bold"/>
                </a:rPr>
                <a:t>Measurement = Management </a:t>
              </a:r>
            </a:p>
          </p:txBody>
        </p:sp>
        <p:sp>
          <p:nvSpPr>
            <p:cNvPr id="15" name="TextBox 15"/>
            <p:cNvSpPr txBox="1"/>
            <p:nvPr/>
          </p:nvSpPr>
          <p:spPr>
            <a:xfrm>
              <a:off x="512268" y="1832540"/>
              <a:ext cx="5435721" cy="657152"/>
            </a:xfrm>
            <a:prstGeom prst="rect">
              <a:avLst/>
            </a:prstGeom>
          </p:spPr>
          <p:txBody>
            <a:bodyPr lIns="0" tIns="0" rIns="0" bIns="0" rtlCol="0" anchor="t">
              <a:spAutoFit/>
            </a:bodyPr>
            <a:lstStyle/>
            <a:p>
              <a:pPr algn="l">
                <a:lnSpc>
                  <a:spcPts val="1976"/>
                </a:lnSpc>
              </a:pPr>
              <a:r>
                <a:rPr lang="en-US" sz="1411" b="1" spc="5">
                  <a:solidFill>
                    <a:srgbClr val="FFFFFF"/>
                  </a:solidFill>
                  <a:latin typeface="Arial Bold"/>
                  <a:ea typeface="Arial Bold"/>
                  <a:cs typeface="Arial Bold"/>
                  <a:sym typeface="Arial Bold"/>
                </a:rPr>
                <a:t>Excellence in Hospice Pharmacy &amp; Clinical Services, One Patient at a Time</a:t>
              </a:r>
            </a:p>
          </p:txBody>
        </p:sp>
      </p:grpSp>
      <p:sp>
        <p:nvSpPr>
          <p:cNvPr id="16" name="Freeform 16"/>
          <p:cNvSpPr/>
          <p:nvPr/>
        </p:nvSpPr>
        <p:spPr>
          <a:xfrm>
            <a:off x="6950325" y="802115"/>
            <a:ext cx="195563" cy="195563"/>
          </a:xfrm>
          <a:custGeom>
            <a:avLst/>
            <a:gdLst/>
            <a:ahLst/>
            <a:cxnLst/>
            <a:rect l="l" t="t" r="r" b="b"/>
            <a:pathLst>
              <a:path w="195563" h="195563">
                <a:moveTo>
                  <a:pt x="0" y="0"/>
                </a:moveTo>
                <a:lnTo>
                  <a:pt x="195563" y="0"/>
                </a:lnTo>
                <a:lnTo>
                  <a:pt x="195563" y="195564"/>
                </a:lnTo>
                <a:lnTo>
                  <a:pt x="0" y="195564"/>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17"/>
          <p:cNvSpPr/>
          <p:nvPr/>
        </p:nvSpPr>
        <p:spPr>
          <a:xfrm>
            <a:off x="6950325" y="507712"/>
            <a:ext cx="195563" cy="195563"/>
          </a:xfrm>
          <a:custGeom>
            <a:avLst/>
            <a:gdLst/>
            <a:ahLst/>
            <a:cxnLst/>
            <a:rect l="l" t="t" r="r" b="b"/>
            <a:pathLst>
              <a:path w="195563" h="195563">
                <a:moveTo>
                  <a:pt x="0" y="0"/>
                </a:moveTo>
                <a:lnTo>
                  <a:pt x="195563" y="0"/>
                </a:lnTo>
                <a:lnTo>
                  <a:pt x="195563" y="195563"/>
                </a:lnTo>
                <a:lnTo>
                  <a:pt x="0" y="195563"/>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TextBox 18"/>
          <p:cNvSpPr txBox="1"/>
          <p:nvPr/>
        </p:nvSpPr>
        <p:spPr>
          <a:xfrm>
            <a:off x="5285109" y="795145"/>
            <a:ext cx="1584340" cy="224138"/>
          </a:xfrm>
          <a:prstGeom prst="rect">
            <a:avLst/>
          </a:prstGeom>
        </p:spPr>
        <p:txBody>
          <a:bodyPr lIns="0" tIns="0" rIns="0" bIns="0" rtlCol="0" anchor="t">
            <a:spAutoFit/>
          </a:bodyPr>
          <a:lstStyle/>
          <a:p>
            <a:pPr algn="r">
              <a:lnSpc>
                <a:spcPts val="1554"/>
              </a:lnSpc>
            </a:pPr>
            <a:r>
              <a:rPr lang="en-US" sz="1328">
                <a:solidFill>
                  <a:srgbClr val="737373"/>
                </a:solidFill>
                <a:latin typeface="Arial MT Pro"/>
                <a:ea typeface="Arial MT Pro"/>
                <a:cs typeface="Arial MT Pro"/>
                <a:sym typeface="Arial MT Pro"/>
              </a:rPr>
              <a:t>www.procarerx.com</a:t>
            </a:r>
          </a:p>
        </p:txBody>
      </p:sp>
      <p:sp>
        <p:nvSpPr>
          <p:cNvPr id="19" name="TextBox 19"/>
          <p:cNvSpPr txBox="1"/>
          <p:nvPr/>
        </p:nvSpPr>
        <p:spPr>
          <a:xfrm>
            <a:off x="5684116" y="504343"/>
            <a:ext cx="1185333" cy="224138"/>
          </a:xfrm>
          <a:prstGeom prst="rect">
            <a:avLst/>
          </a:prstGeom>
        </p:spPr>
        <p:txBody>
          <a:bodyPr lIns="0" tIns="0" rIns="0" bIns="0" rtlCol="0" anchor="t">
            <a:spAutoFit/>
          </a:bodyPr>
          <a:lstStyle/>
          <a:p>
            <a:pPr algn="r">
              <a:lnSpc>
                <a:spcPts val="1554"/>
              </a:lnSpc>
            </a:pPr>
            <a:r>
              <a:rPr lang="en-US" sz="1328">
                <a:solidFill>
                  <a:srgbClr val="737373"/>
                </a:solidFill>
                <a:latin typeface="Arial MT Pro"/>
                <a:ea typeface="Arial MT Pro"/>
                <a:cs typeface="Arial MT Pro"/>
                <a:sym typeface="Arial MT Pro"/>
              </a:rPr>
              <a:t>800-377-1037</a:t>
            </a:r>
          </a:p>
        </p:txBody>
      </p:sp>
      <p:sp>
        <p:nvSpPr>
          <p:cNvPr id="20" name="TextBox 20"/>
          <p:cNvSpPr txBox="1"/>
          <p:nvPr/>
        </p:nvSpPr>
        <p:spPr>
          <a:xfrm>
            <a:off x="2442493" y="9455618"/>
            <a:ext cx="2887414" cy="165100"/>
          </a:xfrm>
          <a:prstGeom prst="rect">
            <a:avLst/>
          </a:prstGeom>
        </p:spPr>
        <p:txBody>
          <a:bodyPr lIns="0" tIns="0" rIns="0" bIns="0" rtlCol="0" anchor="t">
            <a:spAutoFit/>
          </a:bodyPr>
          <a:lstStyle/>
          <a:p>
            <a:pPr algn="ctr">
              <a:lnSpc>
                <a:spcPts val="1399"/>
              </a:lnSpc>
            </a:pPr>
            <a:r>
              <a:rPr lang="en-US" sz="999" spc="11">
                <a:solidFill>
                  <a:srgbClr val="000000"/>
                </a:solidFill>
                <a:latin typeface="Arial"/>
                <a:ea typeface="Arial"/>
                <a:cs typeface="Arial"/>
                <a:sym typeface="Arial"/>
              </a:rPr>
              <a:t>2022 ProCare HospiceCare. All Rights Reserved.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247</Words>
  <Application>Microsoft Macintosh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 Bold</vt:lpstr>
      <vt:lpstr>Arial MT Pro</vt: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PCRX HospiceCare Flyer_Updated_032326</dc:title>
  <cp:lastModifiedBy>Katelyn Bush</cp:lastModifiedBy>
  <cp:revision>2</cp:revision>
  <dcterms:created xsi:type="dcterms:W3CDTF">2006-08-16T00:00:00Z</dcterms:created>
  <dcterms:modified xsi:type="dcterms:W3CDTF">2026-03-23T17:22:15Z</dcterms:modified>
  <dc:identifier>DAHEyMPga2M</dc:identifier>
</cp:coreProperties>
</file>